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59" r:id="rId4"/>
    <p:sldId id="260" r:id="rId5"/>
    <p:sldId id="261" r:id="rId6"/>
    <p:sldId id="262" r:id="rId7"/>
    <p:sldId id="263" r:id="rId8"/>
    <p:sldId id="264" r:id="rId9"/>
    <p:sldId id="265" r:id="rId10"/>
    <p:sldId id="269" r:id="rId11"/>
    <p:sldId id="266" r:id="rId12"/>
    <p:sldId id="267" r:id="rId13"/>
    <p:sldId id="268"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63" autoAdjust="0"/>
    <p:restoredTop sz="94660"/>
  </p:normalViewPr>
  <p:slideViewPr>
    <p:cSldViewPr snapToGrid="0">
      <p:cViewPr varScale="1">
        <p:scale>
          <a:sx n="80" d="100"/>
          <a:sy n="80" d="100"/>
        </p:scale>
        <p:origin x="53"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theme" Target="theme/theme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slide" Target="slides/slide14.xml" /><Relationship Id="rId10" Type="http://schemas.openxmlformats.org/officeDocument/2006/relationships/slide" Target="slides/slide9.xml" /><Relationship Id="rId19"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6/7/2020</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9.jpe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21.jpeg" /><Relationship Id="rId2" Type="http://schemas.openxmlformats.org/officeDocument/2006/relationships/image" Target="../media/image20.jpeg" /><Relationship Id="rId1" Type="http://schemas.openxmlformats.org/officeDocument/2006/relationships/slideLayout" Target="../slideLayouts/slideLayout8.xml" /><Relationship Id="rId4" Type="http://schemas.openxmlformats.org/officeDocument/2006/relationships/image" Target="../media/image22.jpeg" /></Relationships>
</file>

<file path=ppt/slides/_rels/slide12.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8.xml" /></Relationships>
</file>

<file path=ppt/slides/_rels/slide13.xml.rels><?xml version="1.0" encoding="UTF-8" standalone="yes"?>
<Relationships xmlns="http://schemas.openxmlformats.org/package/2006/relationships"><Relationship Id="rId3" Type="http://schemas.openxmlformats.org/officeDocument/2006/relationships/hyperlink" Target="http://www.iiste.org/book/" TargetMode="External" /><Relationship Id="rId2" Type="http://schemas.openxmlformats.org/officeDocument/2006/relationships/image" Target="../media/image24.png" /><Relationship Id="rId1" Type="http://schemas.openxmlformats.org/officeDocument/2006/relationships/slideLayout" Target="../slideLayouts/slideLayout8.xml" /></Relationships>
</file>

<file path=ppt/slides/_rels/slide14.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14.jp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8.xml" /></Relationships>
</file>

<file path=ppt/slides/_rels/slide3.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8.xml" /></Relationships>
</file>

<file path=ppt/slides/_rels/slide4.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8.xml" /></Relationships>
</file>

<file path=ppt/slides/_rels/slide5.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8.xml" /></Relationships>
</file>

<file path=ppt/slides/_rels/slide6.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9.png" /><Relationship Id="rId1" Type="http://schemas.openxmlformats.org/officeDocument/2006/relationships/slideLayout" Target="../slideLayouts/slideLayout8.xml" /><Relationship Id="rId6" Type="http://schemas.openxmlformats.org/officeDocument/2006/relationships/image" Target="../media/image13.png" /><Relationship Id="rId5" Type="http://schemas.openxmlformats.org/officeDocument/2006/relationships/image" Target="../media/image12.png" /><Relationship Id="rId4" Type="http://schemas.openxmlformats.org/officeDocument/2006/relationships/image" Target="../media/image11.png" /></Relationships>
</file>

<file path=ppt/slides/_rels/slide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image" Target="../media/image14.jpg" /><Relationship Id="rId1" Type="http://schemas.openxmlformats.org/officeDocument/2006/relationships/slideLayout" Target="../slideLayouts/slideLayout8.xml" /></Relationships>
</file>

<file path=ppt/slides/_rels/slide9.xml.rels><?xml version="1.0" encoding="UTF-8" standalone="yes"?>
<Relationships xmlns="http://schemas.openxmlformats.org/package/2006/relationships"><Relationship Id="rId3" Type="http://schemas.openxmlformats.org/officeDocument/2006/relationships/image" Target="../media/image17.jpeg" /><Relationship Id="rId2" Type="http://schemas.openxmlformats.org/officeDocument/2006/relationships/image" Target="../media/image16.jpeg" /><Relationship Id="rId1" Type="http://schemas.openxmlformats.org/officeDocument/2006/relationships/slideLayout" Target="../slideLayouts/slideLayout8.xml" /><Relationship Id="rId4" Type="http://schemas.openxmlformats.org/officeDocument/2006/relationships/image" Target="../media/image18.jpeg" /></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35000"/>
            <a:lum/>
          </a:blip>
          <a:srcRect/>
          <a:stretch>
            <a:fillRect t="-17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258EE-19EC-4194-B366-737A373858C4}"/>
              </a:ext>
            </a:extLst>
          </p:cNvPr>
          <p:cNvSpPr>
            <a:spLocks noGrp="1"/>
          </p:cNvSpPr>
          <p:nvPr>
            <p:ph type="ctrTitle"/>
          </p:nvPr>
        </p:nvSpPr>
        <p:spPr>
          <a:xfrm>
            <a:off x="74561" y="390867"/>
            <a:ext cx="9120263" cy="1464353"/>
          </a:xfrm>
          <a:ln>
            <a:noFill/>
          </a:ln>
        </p:spPr>
        <p:txBody>
          <a:bodyPr>
            <a:normAutofit fontScale="90000"/>
          </a:bodyPr>
          <a:lstStyle/>
          <a:p>
            <a:r>
              <a:rPr lang="en-US" dirty="0">
                <a:solidFill>
                  <a:srgbClr val="002060"/>
                </a:solidFill>
              </a:rPr>
              <a:t>VIDYA VIKAS INSTITUTE OF ENGINEERING AND TECHNOLOGY</a:t>
            </a:r>
            <a:endParaRPr lang="en-IN" dirty="0">
              <a:solidFill>
                <a:srgbClr val="002060"/>
              </a:solidFill>
            </a:endParaRPr>
          </a:p>
        </p:txBody>
      </p:sp>
      <p:sp>
        <p:nvSpPr>
          <p:cNvPr id="6" name="TextBox 5">
            <a:extLst>
              <a:ext uri="{FF2B5EF4-FFF2-40B4-BE49-F238E27FC236}">
                <a16:creationId xmlns:a16="http://schemas.microsoft.com/office/drawing/2014/main" id="{21833055-BA8D-4D98-8699-94C6C1B34A8F}"/>
              </a:ext>
            </a:extLst>
          </p:cNvPr>
          <p:cNvSpPr txBox="1"/>
          <p:nvPr/>
        </p:nvSpPr>
        <p:spPr>
          <a:xfrm>
            <a:off x="8756342" y="5222197"/>
            <a:ext cx="3264208" cy="923330"/>
          </a:xfrm>
          <a:prstGeom prst="rect">
            <a:avLst/>
          </a:prstGeom>
          <a:noFill/>
        </p:spPr>
        <p:txBody>
          <a:bodyPr wrap="square" rtlCol="0">
            <a:spAutoFit/>
          </a:bodyPr>
          <a:lstStyle/>
          <a:p>
            <a:r>
              <a:rPr lang="en-US" dirty="0">
                <a:solidFill>
                  <a:srgbClr val="00B050"/>
                </a:solidFill>
              </a:rPr>
              <a:t>Submitted by</a:t>
            </a:r>
          </a:p>
          <a:p>
            <a:r>
              <a:rPr lang="en-US" dirty="0">
                <a:solidFill>
                  <a:srgbClr val="00B050"/>
                </a:solidFill>
              </a:rPr>
              <a:t>Preethi G          4VM18IS025</a:t>
            </a:r>
          </a:p>
          <a:p>
            <a:r>
              <a:rPr lang="en-US" dirty="0" err="1">
                <a:solidFill>
                  <a:srgbClr val="00B050"/>
                </a:solidFill>
              </a:rPr>
              <a:t>Sonali</a:t>
            </a:r>
            <a:r>
              <a:rPr lang="en-US" dirty="0">
                <a:solidFill>
                  <a:srgbClr val="00B050"/>
                </a:solidFill>
              </a:rPr>
              <a:t> S             4VM18IS035</a:t>
            </a:r>
            <a:endParaRPr lang="en-IN" dirty="0">
              <a:solidFill>
                <a:srgbClr val="00B050"/>
              </a:solidFill>
            </a:endParaRPr>
          </a:p>
        </p:txBody>
      </p:sp>
      <p:pic>
        <p:nvPicPr>
          <p:cNvPr id="7" name="Content Placeholder 4">
            <a:extLst>
              <a:ext uri="{FF2B5EF4-FFF2-40B4-BE49-F238E27FC236}">
                <a16:creationId xmlns:a16="http://schemas.microsoft.com/office/drawing/2014/main" id="{F833699B-87E5-43C0-A58C-5E635FD4B423}"/>
              </a:ext>
            </a:extLst>
          </p:cNvPr>
          <p:cNvPicPr>
            <a:picLocks noChangeAspect="1"/>
          </p:cNvPicPr>
          <p:nvPr/>
        </p:nvPicPr>
        <p:blipFill rotWithShape="1">
          <a:blip r:embed="rId3"/>
          <a:srcRect t="27470" b="24557"/>
          <a:stretch/>
        </p:blipFill>
        <p:spPr>
          <a:xfrm>
            <a:off x="9369621" y="267550"/>
            <a:ext cx="2520778" cy="2485748"/>
          </a:xfrm>
          <a:prstGeom prst="rect">
            <a:avLst/>
          </a:prstGeom>
        </p:spPr>
      </p:pic>
      <p:sp>
        <p:nvSpPr>
          <p:cNvPr id="9" name="TextBox 8">
            <a:extLst>
              <a:ext uri="{FF2B5EF4-FFF2-40B4-BE49-F238E27FC236}">
                <a16:creationId xmlns:a16="http://schemas.microsoft.com/office/drawing/2014/main" id="{7336ABEC-F391-48F3-BCF8-F99B7DA5C57E}"/>
              </a:ext>
            </a:extLst>
          </p:cNvPr>
          <p:cNvSpPr txBox="1"/>
          <p:nvPr/>
        </p:nvSpPr>
        <p:spPr>
          <a:xfrm>
            <a:off x="9194825" y="3314700"/>
            <a:ext cx="2393494" cy="1477328"/>
          </a:xfrm>
          <a:prstGeom prst="rect">
            <a:avLst/>
          </a:prstGeom>
          <a:noFill/>
        </p:spPr>
        <p:txBody>
          <a:bodyPr wrap="square" rtlCol="0">
            <a:spAutoFit/>
          </a:bodyPr>
          <a:lstStyle/>
          <a:p>
            <a:r>
              <a:rPr lang="en-US" dirty="0">
                <a:solidFill>
                  <a:srgbClr val="FF0000"/>
                </a:solidFill>
              </a:rPr>
              <a:t>Under the guidance of</a:t>
            </a:r>
          </a:p>
          <a:p>
            <a:r>
              <a:rPr lang="en-US" dirty="0">
                <a:solidFill>
                  <a:srgbClr val="FF0000"/>
                </a:solidFill>
              </a:rPr>
              <a:t>Mrs. </a:t>
            </a:r>
            <a:r>
              <a:rPr lang="en-US" dirty="0" err="1">
                <a:solidFill>
                  <a:srgbClr val="FF0000"/>
                </a:solidFill>
              </a:rPr>
              <a:t>Drashayini</a:t>
            </a:r>
            <a:r>
              <a:rPr lang="en-US" dirty="0">
                <a:solidFill>
                  <a:srgbClr val="FF0000"/>
                </a:solidFill>
              </a:rPr>
              <a:t>. K.B </a:t>
            </a:r>
          </a:p>
          <a:p>
            <a:r>
              <a:rPr lang="en-US" dirty="0">
                <a:solidFill>
                  <a:srgbClr val="FF0000"/>
                </a:solidFill>
              </a:rPr>
              <a:t>Asst. Professor</a:t>
            </a:r>
          </a:p>
          <a:p>
            <a:r>
              <a:rPr lang="en-US" dirty="0">
                <a:solidFill>
                  <a:srgbClr val="FF0000"/>
                </a:solidFill>
              </a:rPr>
              <a:t>Dept of ISE</a:t>
            </a:r>
            <a:endParaRPr lang="en-IN" dirty="0">
              <a:solidFill>
                <a:srgbClr val="FF0000"/>
              </a:solidFill>
            </a:endParaRPr>
          </a:p>
        </p:txBody>
      </p:sp>
    </p:spTree>
    <p:extLst>
      <p:ext uri="{BB962C8B-B14F-4D97-AF65-F5344CB8AC3E}">
        <p14:creationId xmlns:p14="http://schemas.microsoft.com/office/powerpoint/2010/main" val="1845287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2566B-EC30-47D9-84E6-2CE8CFC67DF1}"/>
              </a:ext>
            </a:extLst>
          </p:cNvPr>
          <p:cNvSpPr>
            <a:spLocks noGrp="1"/>
          </p:cNvSpPr>
          <p:nvPr>
            <p:ph type="title"/>
          </p:nvPr>
        </p:nvSpPr>
        <p:spPr>
          <a:xfrm>
            <a:off x="913795" y="152401"/>
            <a:ext cx="10353761" cy="1238250"/>
          </a:xfrm>
        </p:spPr>
        <p:txBody>
          <a:bodyPr/>
          <a:lstStyle/>
          <a:p>
            <a:r>
              <a:rPr lang="en-IN" dirty="0">
                <a:solidFill>
                  <a:schemeClr val="accent5">
                    <a:lumMod val="40000"/>
                    <a:lumOff val="60000"/>
                  </a:schemeClr>
                </a:solidFill>
              </a:rPr>
              <a:t>USE-CASE DIAGRAM</a:t>
            </a:r>
          </a:p>
        </p:txBody>
      </p:sp>
      <p:pic>
        <p:nvPicPr>
          <p:cNvPr id="4" name="Picture 3">
            <a:extLst>
              <a:ext uri="{FF2B5EF4-FFF2-40B4-BE49-F238E27FC236}">
                <a16:creationId xmlns:a16="http://schemas.microsoft.com/office/drawing/2014/main" id="{E6A1103D-46C8-45E8-9A97-963E45CD575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99460" y="1695450"/>
            <a:ext cx="5539740" cy="4857750"/>
          </a:xfrm>
          <a:prstGeom prst="rect">
            <a:avLst/>
          </a:prstGeom>
          <a:noFill/>
          <a:ln>
            <a:noFill/>
          </a:ln>
        </p:spPr>
      </p:pic>
    </p:spTree>
    <p:extLst>
      <p:ext uri="{BB962C8B-B14F-4D97-AF65-F5344CB8AC3E}">
        <p14:creationId xmlns:p14="http://schemas.microsoft.com/office/powerpoint/2010/main" val="793563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B51FC-68B5-4563-A81D-AFF0467F14BF}"/>
              </a:ext>
            </a:extLst>
          </p:cNvPr>
          <p:cNvSpPr>
            <a:spLocks noGrp="1"/>
          </p:cNvSpPr>
          <p:nvPr>
            <p:ph type="title"/>
          </p:nvPr>
        </p:nvSpPr>
        <p:spPr>
          <a:xfrm>
            <a:off x="917228" y="609600"/>
            <a:ext cx="7738500" cy="810827"/>
          </a:xfrm>
        </p:spPr>
        <p:txBody>
          <a:bodyPr>
            <a:normAutofit/>
          </a:bodyPr>
          <a:lstStyle/>
          <a:p>
            <a:pPr algn="l"/>
            <a:r>
              <a:rPr lang="en-US" sz="4400" dirty="0">
                <a:solidFill>
                  <a:schemeClr val="accent5">
                    <a:lumMod val="40000"/>
                    <a:lumOff val="60000"/>
                  </a:schemeClr>
                </a:solidFill>
              </a:rPr>
              <a:t>System requirements</a:t>
            </a:r>
            <a:endParaRPr lang="en-IN" sz="4400" dirty="0">
              <a:solidFill>
                <a:schemeClr val="accent5">
                  <a:lumMod val="40000"/>
                  <a:lumOff val="60000"/>
                </a:schemeClr>
              </a:solidFill>
            </a:endParaRPr>
          </a:p>
        </p:txBody>
      </p:sp>
      <p:sp>
        <p:nvSpPr>
          <p:cNvPr id="4" name="Text Placeholder 3">
            <a:extLst>
              <a:ext uri="{FF2B5EF4-FFF2-40B4-BE49-F238E27FC236}">
                <a16:creationId xmlns:a16="http://schemas.microsoft.com/office/drawing/2014/main" id="{7A341E87-B8CA-4ABB-87F1-A5237C4F4BAE}"/>
              </a:ext>
            </a:extLst>
          </p:cNvPr>
          <p:cNvSpPr>
            <a:spLocks noGrp="1"/>
          </p:cNvSpPr>
          <p:nvPr>
            <p:ph type="body" sz="half" idx="2"/>
          </p:nvPr>
        </p:nvSpPr>
        <p:spPr>
          <a:xfrm>
            <a:off x="917228" y="1713390"/>
            <a:ext cx="7738500" cy="4077809"/>
          </a:xfrm>
        </p:spPr>
        <p:txBody>
          <a:bodyPr>
            <a:normAutofit fontScale="85000" lnSpcReduction="20000"/>
          </a:bodyPr>
          <a:lstStyle/>
          <a:p>
            <a:pPr algn="l"/>
            <a:r>
              <a:rPr lang="en-US" b="1" u="sng" dirty="0">
                <a:effectLst/>
              </a:rPr>
              <a:t>HARDWARE REQUIREMENTS</a:t>
            </a:r>
            <a:r>
              <a:rPr lang="en-US" u="sng" dirty="0">
                <a:effectLst/>
              </a:rPr>
              <a:t>:-</a:t>
            </a:r>
            <a:endParaRPr lang="en-IN" dirty="0">
              <a:effectLst/>
            </a:endParaRPr>
          </a:p>
          <a:p>
            <a:pPr lvl="0" algn="l"/>
            <a:r>
              <a:rPr lang="en-US" dirty="0">
                <a:effectLst/>
              </a:rPr>
              <a:t>Processor 		: 	i3 (or) above</a:t>
            </a:r>
            <a:endParaRPr lang="en-IN" dirty="0">
              <a:effectLst/>
            </a:endParaRPr>
          </a:p>
          <a:p>
            <a:pPr lvl="0" algn="l"/>
            <a:r>
              <a:rPr lang="en-US" dirty="0">
                <a:effectLst/>
              </a:rPr>
              <a:t>RAM 		: 	 minimum 512MB </a:t>
            </a:r>
            <a:endParaRPr lang="en-IN" dirty="0">
              <a:effectLst/>
            </a:endParaRPr>
          </a:p>
          <a:p>
            <a:pPr lvl="0" algn="l"/>
            <a:r>
              <a:rPr lang="en-US" dirty="0">
                <a:effectLst/>
              </a:rPr>
              <a:t>Hard Disk 		: 	50GB</a:t>
            </a:r>
            <a:endParaRPr lang="en-IN" dirty="0">
              <a:effectLst/>
            </a:endParaRPr>
          </a:p>
          <a:p>
            <a:pPr lvl="0" algn="l"/>
            <a:r>
              <a:rPr lang="en-US" dirty="0">
                <a:effectLst/>
              </a:rPr>
              <a:t>Speed 		: 	2.4 GHz+</a:t>
            </a:r>
            <a:endParaRPr lang="en-IN" dirty="0">
              <a:effectLst/>
            </a:endParaRPr>
          </a:p>
          <a:p>
            <a:pPr lvl="0" algn="l"/>
            <a:r>
              <a:rPr lang="en-US" dirty="0">
                <a:effectLst/>
              </a:rPr>
              <a:t>Android mobile</a:t>
            </a:r>
            <a:endParaRPr lang="en-IN" dirty="0">
              <a:effectLst/>
            </a:endParaRPr>
          </a:p>
          <a:p>
            <a:pPr algn="l"/>
            <a:r>
              <a:rPr lang="en-US" dirty="0">
                <a:effectLst/>
              </a:rPr>
              <a:t> </a:t>
            </a:r>
            <a:endParaRPr lang="en-IN" dirty="0">
              <a:effectLst/>
            </a:endParaRPr>
          </a:p>
          <a:p>
            <a:pPr algn="l"/>
            <a:r>
              <a:rPr lang="x-none" b="1" u="sng" dirty="0">
                <a:effectLst/>
              </a:rPr>
              <a:t>SOFTWARE REQUIREMENTS:</a:t>
            </a:r>
            <a:endParaRPr lang="en-IN" dirty="0">
              <a:effectLst/>
            </a:endParaRPr>
          </a:p>
          <a:p>
            <a:pPr lvl="0" algn="l"/>
            <a:r>
              <a:rPr lang="en-US" dirty="0">
                <a:effectLst/>
              </a:rPr>
              <a:t>Operating System 	: 	Windows XP (or) Higher</a:t>
            </a:r>
            <a:endParaRPr lang="en-IN" dirty="0">
              <a:effectLst/>
            </a:endParaRPr>
          </a:p>
          <a:p>
            <a:pPr lvl="0" algn="l"/>
            <a:r>
              <a:rPr lang="en-US" dirty="0">
                <a:effectLst/>
              </a:rPr>
              <a:t>Coding Language 	: 	C++</a:t>
            </a:r>
            <a:endParaRPr lang="en-IN" dirty="0">
              <a:effectLst/>
            </a:endParaRPr>
          </a:p>
          <a:p>
            <a:pPr lvl="0" algn="l"/>
            <a:r>
              <a:rPr lang="en-US" dirty="0">
                <a:effectLst/>
              </a:rPr>
              <a:t>Tool 		: 	Visual Studio, Turbo C++</a:t>
            </a:r>
            <a:endParaRPr lang="en-IN" dirty="0">
              <a:effectLst/>
            </a:endParaRPr>
          </a:p>
          <a:p>
            <a:pPr algn="l"/>
            <a:r>
              <a:rPr lang="en-US" b="1" dirty="0">
                <a:effectLst/>
              </a:rPr>
              <a:t> </a:t>
            </a:r>
            <a:endParaRPr lang="en-IN" dirty="0">
              <a:effectLst/>
            </a:endParaRPr>
          </a:p>
          <a:p>
            <a:pPr algn="l"/>
            <a:endParaRPr lang="en-IN" dirty="0"/>
          </a:p>
        </p:txBody>
      </p:sp>
      <p:pic>
        <p:nvPicPr>
          <p:cNvPr id="5" name="Picture 4">
            <a:extLst>
              <a:ext uri="{FF2B5EF4-FFF2-40B4-BE49-F238E27FC236}">
                <a16:creationId xmlns:a16="http://schemas.microsoft.com/office/drawing/2014/main" id="{1147BE06-65A8-4B6C-A100-F9CB7ED8343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265545" y="1713390"/>
            <a:ext cx="2042160" cy="2042160"/>
          </a:xfrm>
          <a:prstGeom prst="rect">
            <a:avLst/>
          </a:prstGeom>
          <a:noFill/>
          <a:ln>
            <a:noFill/>
          </a:ln>
        </p:spPr>
      </p:pic>
      <p:pic>
        <p:nvPicPr>
          <p:cNvPr id="6" name="Picture 5">
            <a:extLst>
              <a:ext uri="{FF2B5EF4-FFF2-40B4-BE49-F238E27FC236}">
                <a16:creationId xmlns:a16="http://schemas.microsoft.com/office/drawing/2014/main" id="{339C3FBE-F8A8-473A-A741-64FE8059ED2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2015" y="1713390"/>
            <a:ext cx="2448907" cy="2042160"/>
          </a:xfrm>
          <a:prstGeom prst="rect">
            <a:avLst/>
          </a:prstGeom>
          <a:noFill/>
          <a:ln>
            <a:noFill/>
          </a:ln>
        </p:spPr>
      </p:pic>
      <p:pic>
        <p:nvPicPr>
          <p:cNvPr id="7" name="Picture 6">
            <a:extLst>
              <a:ext uri="{FF2B5EF4-FFF2-40B4-BE49-F238E27FC236}">
                <a16:creationId xmlns:a16="http://schemas.microsoft.com/office/drawing/2014/main" id="{8C91FF09-5DC4-471E-A59A-1762E6FC58E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371888" y="4048513"/>
            <a:ext cx="2238837" cy="1914137"/>
          </a:xfrm>
          <a:prstGeom prst="rect">
            <a:avLst/>
          </a:prstGeom>
          <a:noFill/>
          <a:ln>
            <a:noFill/>
          </a:ln>
        </p:spPr>
      </p:pic>
    </p:spTree>
    <p:extLst>
      <p:ext uri="{BB962C8B-B14F-4D97-AF65-F5344CB8AC3E}">
        <p14:creationId xmlns:p14="http://schemas.microsoft.com/office/powerpoint/2010/main" val="416510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8F0-7A6A-4F72-AA8E-D5C9D1AD00A1}"/>
              </a:ext>
            </a:extLst>
          </p:cNvPr>
          <p:cNvSpPr>
            <a:spLocks noGrp="1"/>
          </p:cNvSpPr>
          <p:nvPr>
            <p:ph type="title"/>
          </p:nvPr>
        </p:nvSpPr>
        <p:spPr>
          <a:xfrm>
            <a:off x="917228" y="609600"/>
            <a:ext cx="4489273" cy="988381"/>
          </a:xfrm>
        </p:spPr>
        <p:txBody>
          <a:bodyPr>
            <a:normAutofit/>
          </a:bodyPr>
          <a:lstStyle/>
          <a:p>
            <a:pPr algn="l"/>
            <a:r>
              <a:rPr lang="en-US" sz="4400" dirty="0">
                <a:solidFill>
                  <a:schemeClr val="accent5">
                    <a:lumMod val="40000"/>
                    <a:lumOff val="60000"/>
                  </a:schemeClr>
                </a:solidFill>
              </a:rPr>
              <a:t>CONCLUSION</a:t>
            </a:r>
            <a:endParaRPr lang="en-IN" sz="4400" dirty="0">
              <a:solidFill>
                <a:schemeClr val="accent5">
                  <a:lumMod val="40000"/>
                  <a:lumOff val="60000"/>
                </a:schemeClr>
              </a:solidFill>
            </a:endParaRPr>
          </a:p>
        </p:txBody>
      </p:sp>
      <p:pic>
        <p:nvPicPr>
          <p:cNvPr id="5" name="Content Placeholder 4">
            <a:extLst>
              <a:ext uri="{FF2B5EF4-FFF2-40B4-BE49-F238E27FC236}">
                <a16:creationId xmlns:a16="http://schemas.microsoft.com/office/drawing/2014/main" id="{3823368E-ECE2-4B81-A763-E26C67FAA503}"/>
              </a:ext>
            </a:extLst>
          </p:cNvPr>
          <p:cNvPicPr>
            <a:picLocks noGrp="1" noChangeAspect="1"/>
          </p:cNvPicPr>
          <p:nvPr>
            <p:ph idx="1"/>
          </p:nvPr>
        </p:nvPicPr>
        <p:blipFill rotWithShape="1">
          <a:blip r:embed="rId2"/>
          <a:srcRect t="2285" b="59337"/>
          <a:stretch/>
        </p:blipFill>
        <p:spPr>
          <a:xfrm>
            <a:off x="7112271" y="914399"/>
            <a:ext cx="4501388" cy="3551069"/>
          </a:xfrm>
          <a:prstGeom prst="rect">
            <a:avLst/>
          </a:prstGeom>
        </p:spPr>
      </p:pic>
      <p:sp>
        <p:nvSpPr>
          <p:cNvPr id="4" name="Text Placeholder 3">
            <a:extLst>
              <a:ext uri="{FF2B5EF4-FFF2-40B4-BE49-F238E27FC236}">
                <a16:creationId xmlns:a16="http://schemas.microsoft.com/office/drawing/2014/main" id="{322D0004-27AD-4545-81D0-2842C72BD2DA}"/>
              </a:ext>
            </a:extLst>
          </p:cNvPr>
          <p:cNvSpPr>
            <a:spLocks noGrp="1"/>
          </p:cNvSpPr>
          <p:nvPr>
            <p:ph type="body" sz="half" idx="2"/>
          </p:nvPr>
        </p:nvSpPr>
        <p:spPr>
          <a:xfrm>
            <a:off x="917228" y="1935331"/>
            <a:ext cx="5794290" cy="3989033"/>
          </a:xfrm>
        </p:spPr>
        <p:txBody>
          <a:bodyPr/>
          <a:lstStyle/>
          <a:p>
            <a:pPr algn="l"/>
            <a:r>
              <a:rPr lang="en-US" dirty="0">
                <a:effectLst/>
              </a:rPr>
              <a:t>The system enables customer to check availability bus ticket, buy bus tickets, and pay bus tickets online. It makes the customers easy to get bus tickets online instead queue up to buy the bus tickets.</a:t>
            </a:r>
            <a:endParaRPr lang="en-IN" dirty="0">
              <a:effectLst/>
            </a:endParaRPr>
          </a:p>
          <a:p>
            <a:pPr algn="l"/>
            <a:endParaRPr lang="en-IN" dirty="0"/>
          </a:p>
        </p:txBody>
      </p:sp>
    </p:spTree>
    <p:extLst>
      <p:ext uri="{BB962C8B-B14F-4D97-AF65-F5344CB8AC3E}">
        <p14:creationId xmlns:p14="http://schemas.microsoft.com/office/powerpoint/2010/main" val="3036135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FC9F5-1D45-4482-91B0-89EF07D4571A}"/>
              </a:ext>
            </a:extLst>
          </p:cNvPr>
          <p:cNvSpPr>
            <a:spLocks noGrp="1"/>
          </p:cNvSpPr>
          <p:nvPr>
            <p:ph type="title"/>
          </p:nvPr>
        </p:nvSpPr>
        <p:spPr>
          <a:xfrm>
            <a:off x="917228" y="609600"/>
            <a:ext cx="4950912" cy="890726"/>
          </a:xfrm>
        </p:spPr>
        <p:txBody>
          <a:bodyPr>
            <a:normAutofit/>
          </a:bodyPr>
          <a:lstStyle/>
          <a:p>
            <a:r>
              <a:rPr lang="en-US" sz="4400" dirty="0">
                <a:solidFill>
                  <a:schemeClr val="accent5">
                    <a:lumMod val="40000"/>
                    <a:lumOff val="60000"/>
                  </a:schemeClr>
                </a:solidFill>
              </a:rPr>
              <a:t>BIBLIOGRAPHY</a:t>
            </a:r>
            <a:endParaRPr lang="en-IN" sz="4400" dirty="0">
              <a:solidFill>
                <a:schemeClr val="accent5">
                  <a:lumMod val="40000"/>
                  <a:lumOff val="60000"/>
                </a:schemeClr>
              </a:solidFill>
            </a:endParaRPr>
          </a:p>
        </p:txBody>
      </p:sp>
      <p:pic>
        <p:nvPicPr>
          <p:cNvPr id="5" name="Content Placeholder 4">
            <a:extLst>
              <a:ext uri="{FF2B5EF4-FFF2-40B4-BE49-F238E27FC236}">
                <a16:creationId xmlns:a16="http://schemas.microsoft.com/office/drawing/2014/main" id="{223D4444-3B27-4EFA-8674-3DB62B6B772F}"/>
              </a:ext>
            </a:extLst>
          </p:cNvPr>
          <p:cNvPicPr>
            <a:picLocks noGrp="1" noChangeAspect="1"/>
          </p:cNvPicPr>
          <p:nvPr>
            <p:ph idx="1"/>
          </p:nvPr>
        </p:nvPicPr>
        <p:blipFill rotWithShape="1">
          <a:blip r:embed="rId2"/>
          <a:srcRect t="35352" b="26098"/>
          <a:stretch/>
        </p:blipFill>
        <p:spPr>
          <a:xfrm>
            <a:off x="7128769" y="609600"/>
            <a:ext cx="4891596" cy="4051178"/>
          </a:xfrm>
          <a:prstGeom prst="rect">
            <a:avLst/>
          </a:prstGeom>
        </p:spPr>
      </p:pic>
      <p:sp>
        <p:nvSpPr>
          <p:cNvPr id="4" name="Text Placeholder 3">
            <a:extLst>
              <a:ext uri="{FF2B5EF4-FFF2-40B4-BE49-F238E27FC236}">
                <a16:creationId xmlns:a16="http://schemas.microsoft.com/office/drawing/2014/main" id="{8688DB75-9335-42F0-8772-4635B75165BB}"/>
              </a:ext>
            </a:extLst>
          </p:cNvPr>
          <p:cNvSpPr>
            <a:spLocks noGrp="1"/>
          </p:cNvSpPr>
          <p:nvPr>
            <p:ph type="body" sz="half" idx="2"/>
          </p:nvPr>
        </p:nvSpPr>
        <p:spPr>
          <a:xfrm>
            <a:off x="917227" y="1917578"/>
            <a:ext cx="6211541" cy="2743200"/>
          </a:xfrm>
        </p:spPr>
        <p:txBody>
          <a:bodyPr>
            <a:normAutofit/>
          </a:bodyPr>
          <a:lstStyle/>
          <a:p>
            <a:pPr marL="285750" lvl="0" indent="-285750" algn="l">
              <a:buFont typeface="Wingdings" panose="05000000000000000000" pitchFamily="2" charset="2"/>
              <a:buChar char="v"/>
            </a:pPr>
            <a:r>
              <a:rPr lang="en-IN" dirty="0">
                <a:effectLst/>
              </a:rPr>
              <a:t>BOOK PUBLICATION INFORMATION: </a:t>
            </a:r>
            <a:r>
              <a:rPr lang="en-IN" u="sng" dirty="0">
                <a:effectLst/>
                <a:hlinkClick r:id="rId3"/>
              </a:rPr>
              <a:t>http://www.iiste.org/book/</a:t>
            </a:r>
            <a:endParaRPr lang="en-IN" dirty="0">
              <a:effectLst/>
            </a:endParaRPr>
          </a:p>
          <a:p>
            <a:pPr marL="285750" lvl="0" indent="-285750" algn="l">
              <a:buFont typeface="Wingdings" panose="05000000000000000000" pitchFamily="2" charset="2"/>
              <a:buChar char="v"/>
            </a:pPr>
            <a:r>
              <a:rPr lang="en-IN" dirty="0">
                <a:effectLst/>
              </a:rPr>
              <a:t>ACADEMIC CONFERENCE: http://www.iiste.org/conference/upcoming-conferences-call-for-paper/</a:t>
            </a:r>
          </a:p>
          <a:p>
            <a:endParaRPr lang="en-IN" dirty="0"/>
          </a:p>
        </p:txBody>
      </p:sp>
    </p:spTree>
    <p:extLst>
      <p:ext uri="{BB962C8B-B14F-4D97-AF65-F5344CB8AC3E}">
        <p14:creationId xmlns:p14="http://schemas.microsoft.com/office/powerpoint/2010/main" val="3048494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6000"/>
            <a:lum/>
          </a:blip>
          <a:srcRect/>
          <a:stretch>
            <a:fillRect t="-3000" r="-6000" b="-3000"/>
          </a:stretch>
        </a:blipFill>
        <a:effectLst/>
      </p:bgPr>
    </p:bg>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650905CF-AC98-4B29-A31E-3E8417C98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04900"/>
            <a:ext cx="5324475" cy="4724400"/>
          </a:xfrm>
          <a:prstGeom prst="rect">
            <a:avLst/>
          </a:prstGeom>
          <a:noFill/>
          <a:effectLst>
            <a:outerShdw blurRad="50800" dist="50800" dir="5400000" algn="ctr" rotWithShape="0">
              <a:srgbClr val="000000">
                <a:alpha val="99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066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3DD6F-EF0E-4B6E-880D-6F192B04ED69}"/>
              </a:ext>
            </a:extLst>
          </p:cNvPr>
          <p:cNvSpPr>
            <a:spLocks noGrp="1"/>
          </p:cNvSpPr>
          <p:nvPr>
            <p:ph type="title"/>
          </p:nvPr>
        </p:nvSpPr>
        <p:spPr>
          <a:xfrm>
            <a:off x="917228" y="609600"/>
            <a:ext cx="3932237" cy="597763"/>
          </a:xfrm>
        </p:spPr>
        <p:txBody>
          <a:bodyPr>
            <a:noAutofit/>
          </a:bodyPr>
          <a:lstStyle/>
          <a:p>
            <a:pPr algn="l"/>
            <a:r>
              <a:rPr lang="en-US" sz="4400" dirty="0">
                <a:solidFill>
                  <a:schemeClr val="accent5">
                    <a:lumMod val="40000"/>
                    <a:lumOff val="60000"/>
                  </a:schemeClr>
                </a:solidFill>
              </a:rPr>
              <a:t>CONTENTS</a:t>
            </a:r>
            <a:endParaRPr lang="en-IN" sz="4400" dirty="0">
              <a:solidFill>
                <a:schemeClr val="accent5">
                  <a:lumMod val="40000"/>
                  <a:lumOff val="60000"/>
                </a:schemeClr>
              </a:solidFill>
            </a:endParaRPr>
          </a:p>
        </p:txBody>
      </p:sp>
      <p:pic>
        <p:nvPicPr>
          <p:cNvPr id="5" name="Content Placeholder 4">
            <a:extLst>
              <a:ext uri="{FF2B5EF4-FFF2-40B4-BE49-F238E27FC236}">
                <a16:creationId xmlns:a16="http://schemas.microsoft.com/office/drawing/2014/main" id="{959EB02A-11D4-41B3-AE0B-B7FC3F40E35B}"/>
              </a:ext>
            </a:extLst>
          </p:cNvPr>
          <p:cNvPicPr>
            <a:picLocks noGrp="1" noChangeAspect="1"/>
          </p:cNvPicPr>
          <p:nvPr>
            <p:ph idx="1"/>
          </p:nvPr>
        </p:nvPicPr>
        <p:blipFill>
          <a:blip r:embed="rId2"/>
          <a:stretch>
            <a:fillRect/>
          </a:stretch>
        </p:blipFill>
        <p:spPr>
          <a:xfrm>
            <a:off x="6732518" y="1358284"/>
            <a:ext cx="4124325" cy="3228975"/>
          </a:xfrm>
          <a:prstGeom prst="rect">
            <a:avLst/>
          </a:prstGeom>
        </p:spPr>
      </p:pic>
      <p:sp>
        <p:nvSpPr>
          <p:cNvPr id="4" name="Text Placeholder 3">
            <a:extLst>
              <a:ext uri="{FF2B5EF4-FFF2-40B4-BE49-F238E27FC236}">
                <a16:creationId xmlns:a16="http://schemas.microsoft.com/office/drawing/2014/main" id="{AA864513-48D0-4B19-A2DD-A59068A3C030}"/>
              </a:ext>
            </a:extLst>
          </p:cNvPr>
          <p:cNvSpPr>
            <a:spLocks noGrp="1"/>
          </p:cNvSpPr>
          <p:nvPr>
            <p:ph type="body" sz="half" idx="2"/>
          </p:nvPr>
        </p:nvSpPr>
        <p:spPr>
          <a:xfrm>
            <a:off x="917228" y="1358284"/>
            <a:ext cx="3932237" cy="4432916"/>
          </a:xfrm>
        </p:spPr>
        <p:txBody>
          <a:bodyPr/>
          <a:lstStyle/>
          <a:p>
            <a:pPr marL="285750" indent="-285750" algn="l">
              <a:buFont typeface="Wingdings" panose="05000000000000000000" pitchFamily="2" charset="2"/>
              <a:buChar char="q"/>
            </a:pPr>
            <a:r>
              <a:rPr lang="en-US" dirty="0"/>
              <a:t>ABSTRACT</a:t>
            </a:r>
          </a:p>
          <a:p>
            <a:pPr marL="285750" indent="-285750" algn="l">
              <a:buFont typeface="Wingdings" panose="05000000000000000000" pitchFamily="2" charset="2"/>
              <a:buChar char="q"/>
            </a:pPr>
            <a:r>
              <a:rPr lang="en-US" dirty="0"/>
              <a:t>EXISTING SYSTEM AND DEMERITS</a:t>
            </a:r>
          </a:p>
          <a:p>
            <a:pPr marL="285750" indent="-285750" algn="l">
              <a:buFont typeface="Wingdings" panose="05000000000000000000" pitchFamily="2" charset="2"/>
              <a:buChar char="q"/>
            </a:pPr>
            <a:r>
              <a:rPr lang="en-US" dirty="0"/>
              <a:t>PROPOSE SYSTEM AND MERITS</a:t>
            </a:r>
          </a:p>
          <a:p>
            <a:pPr marL="285750" indent="-285750" algn="l">
              <a:buFont typeface="Wingdings" panose="05000000000000000000" pitchFamily="2" charset="2"/>
              <a:buChar char="q"/>
            </a:pPr>
            <a:r>
              <a:rPr lang="en-US" dirty="0"/>
              <a:t>METHODOLOGY</a:t>
            </a:r>
          </a:p>
          <a:p>
            <a:pPr marL="285750" indent="-285750" algn="l">
              <a:buFont typeface="Wingdings" panose="05000000000000000000" pitchFamily="2" charset="2"/>
              <a:buChar char="q"/>
            </a:pPr>
            <a:r>
              <a:rPr lang="en-US" dirty="0"/>
              <a:t>ARCHITECTURAL DIAGRAM</a:t>
            </a:r>
          </a:p>
          <a:p>
            <a:pPr marL="285750" indent="-285750" algn="l">
              <a:buFont typeface="Wingdings" panose="05000000000000000000" pitchFamily="2" charset="2"/>
              <a:buChar char="q"/>
            </a:pPr>
            <a:r>
              <a:rPr lang="en-US" dirty="0"/>
              <a:t>SYSTEM REQUIREMENTS</a:t>
            </a:r>
          </a:p>
          <a:p>
            <a:pPr marL="285750" indent="-285750" algn="l">
              <a:buFont typeface="Wingdings" panose="05000000000000000000" pitchFamily="2" charset="2"/>
              <a:buChar char="q"/>
            </a:pPr>
            <a:r>
              <a:rPr lang="en-US" dirty="0"/>
              <a:t>CONCLUSION</a:t>
            </a:r>
          </a:p>
          <a:p>
            <a:pPr marL="285750" indent="-285750" algn="l">
              <a:buFont typeface="Wingdings" panose="05000000000000000000" pitchFamily="2" charset="2"/>
              <a:buChar char="q"/>
            </a:pPr>
            <a:r>
              <a:rPr lang="en-US" dirty="0"/>
              <a:t>BIBLIOGRAPHY</a:t>
            </a:r>
          </a:p>
          <a:p>
            <a:pPr marL="285750" indent="-285750" algn="l">
              <a:buFont typeface="Wingdings" panose="05000000000000000000" pitchFamily="2" charset="2"/>
              <a:buChar char="q"/>
            </a:pPr>
            <a:endParaRPr lang="en-IN" dirty="0"/>
          </a:p>
        </p:txBody>
      </p:sp>
    </p:spTree>
    <p:extLst>
      <p:ext uri="{BB962C8B-B14F-4D97-AF65-F5344CB8AC3E}">
        <p14:creationId xmlns:p14="http://schemas.microsoft.com/office/powerpoint/2010/main" val="3826652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68870-433A-427C-8107-89941DDCEC52}"/>
              </a:ext>
            </a:extLst>
          </p:cNvPr>
          <p:cNvSpPr>
            <a:spLocks noGrp="1"/>
          </p:cNvSpPr>
          <p:nvPr>
            <p:ph type="title"/>
          </p:nvPr>
        </p:nvSpPr>
        <p:spPr>
          <a:xfrm>
            <a:off x="917228" y="609600"/>
            <a:ext cx="3932237" cy="624396"/>
          </a:xfrm>
        </p:spPr>
        <p:txBody>
          <a:bodyPr>
            <a:noAutofit/>
          </a:bodyPr>
          <a:lstStyle/>
          <a:p>
            <a:pPr algn="l"/>
            <a:r>
              <a:rPr lang="en-US" sz="4400" dirty="0">
                <a:solidFill>
                  <a:schemeClr val="accent5">
                    <a:lumMod val="40000"/>
                    <a:lumOff val="60000"/>
                  </a:schemeClr>
                </a:solidFill>
              </a:rPr>
              <a:t>ABSTRACT</a:t>
            </a:r>
            <a:endParaRPr lang="en-IN" sz="4400" dirty="0">
              <a:solidFill>
                <a:schemeClr val="accent5">
                  <a:lumMod val="40000"/>
                  <a:lumOff val="60000"/>
                </a:schemeClr>
              </a:solidFill>
            </a:endParaRPr>
          </a:p>
        </p:txBody>
      </p:sp>
      <p:pic>
        <p:nvPicPr>
          <p:cNvPr id="5" name="Content Placeholder 4">
            <a:extLst>
              <a:ext uri="{FF2B5EF4-FFF2-40B4-BE49-F238E27FC236}">
                <a16:creationId xmlns:a16="http://schemas.microsoft.com/office/drawing/2014/main" id="{7271D21A-D077-4EB3-B5AA-B850BE911C33}"/>
              </a:ext>
            </a:extLst>
          </p:cNvPr>
          <p:cNvPicPr>
            <a:picLocks noGrp="1" noChangeAspect="1"/>
          </p:cNvPicPr>
          <p:nvPr>
            <p:ph idx="1"/>
          </p:nvPr>
        </p:nvPicPr>
        <p:blipFill>
          <a:blip r:embed="rId2"/>
          <a:stretch>
            <a:fillRect/>
          </a:stretch>
        </p:blipFill>
        <p:spPr>
          <a:xfrm>
            <a:off x="7794610" y="1631459"/>
            <a:ext cx="3713162" cy="2782776"/>
          </a:xfrm>
          <a:prstGeom prst="rect">
            <a:avLst/>
          </a:prstGeom>
        </p:spPr>
      </p:pic>
      <p:sp>
        <p:nvSpPr>
          <p:cNvPr id="4" name="Text Placeholder 3">
            <a:extLst>
              <a:ext uri="{FF2B5EF4-FFF2-40B4-BE49-F238E27FC236}">
                <a16:creationId xmlns:a16="http://schemas.microsoft.com/office/drawing/2014/main" id="{424961C1-9EC4-4487-B5F6-DC9C16677FCA}"/>
              </a:ext>
            </a:extLst>
          </p:cNvPr>
          <p:cNvSpPr>
            <a:spLocks noGrp="1"/>
          </p:cNvSpPr>
          <p:nvPr>
            <p:ph type="body" sz="half" idx="2"/>
          </p:nvPr>
        </p:nvSpPr>
        <p:spPr>
          <a:xfrm>
            <a:off x="917228" y="1402672"/>
            <a:ext cx="6122764" cy="4388527"/>
          </a:xfrm>
        </p:spPr>
        <p:txBody>
          <a:bodyPr/>
          <a:lstStyle/>
          <a:p>
            <a:pPr marL="285750" indent="-285750" algn="l">
              <a:buFont typeface="Wingdings" panose="05000000000000000000" pitchFamily="2" charset="2"/>
              <a:buChar char="v"/>
            </a:pPr>
            <a:r>
              <a:rPr lang="en-US" dirty="0">
                <a:effectLst/>
              </a:rPr>
              <a:t>Travelling is a large growing business in India and other countries. </a:t>
            </a:r>
          </a:p>
          <a:p>
            <a:pPr marL="285750" indent="-285750" algn="l">
              <a:buFont typeface="Wingdings" panose="05000000000000000000" pitchFamily="2" charset="2"/>
              <a:buChar char="v"/>
            </a:pPr>
            <a:r>
              <a:rPr lang="en-US" dirty="0">
                <a:effectLst/>
              </a:rPr>
              <a:t> We observed the working of the bus reservation system and after going through it, we get to know that there are many operations, which they have to do manually. </a:t>
            </a:r>
          </a:p>
          <a:p>
            <a:pPr marL="285750" indent="-285750" algn="l">
              <a:buFont typeface="Wingdings" panose="05000000000000000000" pitchFamily="2" charset="2"/>
              <a:buChar char="v"/>
            </a:pPr>
            <a:r>
              <a:rPr lang="en-US" dirty="0">
                <a:effectLst/>
              </a:rPr>
              <a:t>It takes a lot of time and causes many errors. Due to this, sometimes a lot of problems occur and they were facing many disputes with customers.</a:t>
            </a:r>
          </a:p>
          <a:p>
            <a:pPr marL="285750" indent="-285750" algn="l">
              <a:buFont typeface="Wingdings" panose="05000000000000000000" pitchFamily="2" charset="2"/>
              <a:buChar char="v"/>
            </a:pPr>
            <a:r>
              <a:rPr lang="en-US" dirty="0">
                <a:effectLst/>
              </a:rPr>
              <a:t>By using this software, we can reserve tickets from any part of the world, through telephones lines, via internet, thus validation done in a effective way.</a:t>
            </a:r>
            <a:endParaRPr lang="en-IN" dirty="0"/>
          </a:p>
        </p:txBody>
      </p:sp>
    </p:spTree>
    <p:extLst>
      <p:ext uri="{BB962C8B-B14F-4D97-AF65-F5344CB8AC3E}">
        <p14:creationId xmlns:p14="http://schemas.microsoft.com/office/powerpoint/2010/main" val="1043229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2E2A0-78B3-4167-9815-9F140A7AA39F}"/>
              </a:ext>
            </a:extLst>
          </p:cNvPr>
          <p:cNvSpPr>
            <a:spLocks noGrp="1"/>
          </p:cNvSpPr>
          <p:nvPr>
            <p:ph type="title"/>
          </p:nvPr>
        </p:nvSpPr>
        <p:spPr>
          <a:xfrm>
            <a:off x="917227" y="609600"/>
            <a:ext cx="6326951" cy="917360"/>
          </a:xfrm>
        </p:spPr>
        <p:txBody>
          <a:bodyPr>
            <a:noAutofit/>
          </a:bodyPr>
          <a:lstStyle/>
          <a:p>
            <a:pPr algn="l"/>
            <a:r>
              <a:rPr lang="en-US" sz="4400" dirty="0">
                <a:solidFill>
                  <a:schemeClr val="accent5">
                    <a:lumMod val="40000"/>
                    <a:lumOff val="60000"/>
                  </a:schemeClr>
                </a:solidFill>
              </a:rPr>
              <a:t>Existing system</a:t>
            </a:r>
            <a:endParaRPr lang="en-IN" sz="4400" dirty="0">
              <a:solidFill>
                <a:schemeClr val="accent5">
                  <a:lumMod val="40000"/>
                  <a:lumOff val="60000"/>
                </a:schemeClr>
              </a:solidFill>
            </a:endParaRPr>
          </a:p>
        </p:txBody>
      </p:sp>
      <p:pic>
        <p:nvPicPr>
          <p:cNvPr id="5" name="Content Placeholder 4">
            <a:extLst>
              <a:ext uri="{FF2B5EF4-FFF2-40B4-BE49-F238E27FC236}">
                <a16:creationId xmlns:a16="http://schemas.microsoft.com/office/drawing/2014/main" id="{6C018CCA-4CA7-45C9-9D25-D1A76210EB4D}"/>
              </a:ext>
            </a:extLst>
          </p:cNvPr>
          <p:cNvPicPr>
            <a:picLocks noGrp="1" noChangeAspect="1"/>
          </p:cNvPicPr>
          <p:nvPr>
            <p:ph idx="1"/>
          </p:nvPr>
        </p:nvPicPr>
        <p:blipFill>
          <a:blip r:embed="rId2"/>
          <a:stretch>
            <a:fillRect/>
          </a:stretch>
        </p:blipFill>
        <p:spPr>
          <a:xfrm>
            <a:off x="7557779" y="2242075"/>
            <a:ext cx="3932237" cy="2094204"/>
          </a:xfrm>
          <a:prstGeom prst="rect">
            <a:avLst/>
          </a:prstGeom>
        </p:spPr>
      </p:pic>
      <p:sp>
        <p:nvSpPr>
          <p:cNvPr id="4" name="Text Placeholder 3">
            <a:extLst>
              <a:ext uri="{FF2B5EF4-FFF2-40B4-BE49-F238E27FC236}">
                <a16:creationId xmlns:a16="http://schemas.microsoft.com/office/drawing/2014/main" id="{F1B143DF-8856-4129-A888-3CA831189ADA}"/>
              </a:ext>
            </a:extLst>
          </p:cNvPr>
          <p:cNvSpPr>
            <a:spLocks noGrp="1"/>
          </p:cNvSpPr>
          <p:nvPr>
            <p:ph type="body" sz="half" idx="2"/>
          </p:nvPr>
        </p:nvSpPr>
        <p:spPr>
          <a:xfrm>
            <a:off x="810696" y="2121026"/>
            <a:ext cx="6326951" cy="3924667"/>
          </a:xfrm>
        </p:spPr>
        <p:txBody>
          <a:bodyPr/>
          <a:lstStyle/>
          <a:p>
            <a:pPr marL="285750" indent="-285750" algn="l">
              <a:buFont typeface="Wingdings" panose="05000000000000000000" pitchFamily="2" charset="2"/>
              <a:buChar char="ü"/>
            </a:pPr>
            <a:r>
              <a:rPr lang="en-US" dirty="0">
                <a:effectLst/>
              </a:rPr>
              <a:t>The existing bus booking system is not completely computerized. </a:t>
            </a:r>
          </a:p>
          <a:p>
            <a:pPr marL="285750" indent="-285750" algn="l">
              <a:buFont typeface="Wingdings" panose="05000000000000000000" pitchFamily="2" charset="2"/>
              <a:buChar char="ü"/>
            </a:pPr>
            <a:r>
              <a:rPr lang="en-US" dirty="0">
                <a:effectLst/>
              </a:rPr>
              <a:t>The customer has to visit any booking branch if he wants to book a ticket or go to travel agents.</a:t>
            </a:r>
          </a:p>
          <a:p>
            <a:pPr marL="285750" indent="-285750" algn="l">
              <a:buFont typeface="Wingdings" panose="05000000000000000000" pitchFamily="2" charset="2"/>
              <a:buChar char="ü"/>
            </a:pPr>
            <a:r>
              <a:rPr lang="en-US" dirty="0">
                <a:effectLst/>
              </a:rPr>
              <a:t>This was actually a tedious process and was leading to wastage of time. </a:t>
            </a:r>
          </a:p>
          <a:p>
            <a:pPr marL="285750" indent="-285750" algn="l">
              <a:buFont typeface="Wingdings" panose="05000000000000000000" pitchFamily="2" charset="2"/>
              <a:buChar char="ü"/>
            </a:pPr>
            <a:r>
              <a:rPr lang="en-US" dirty="0">
                <a:effectLst/>
              </a:rPr>
              <a:t> Bus scheduling, ticket booking, bill generation and many other operations are done manually.</a:t>
            </a:r>
            <a:endParaRPr lang="en-IN" dirty="0">
              <a:effectLst/>
            </a:endParaRPr>
          </a:p>
          <a:p>
            <a:pPr marL="285750" indent="-285750" algn="l">
              <a:buFont typeface="Wingdings" panose="05000000000000000000" pitchFamily="2" charset="2"/>
              <a:buChar char="ü"/>
            </a:pPr>
            <a:endParaRPr lang="en-IN" dirty="0"/>
          </a:p>
        </p:txBody>
      </p:sp>
    </p:spTree>
    <p:extLst>
      <p:ext uri="{BB962C8B-B14F-4D97-AF65-F5344CB8AC3E}">
        <p14:creationId xmlns:p14="http://schemas.microsoft.com/office/powerpoint/2010/main" val="1553997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3E2BA-C9DC-4B26-86B0-8081290E0400}"/>
              </a:ext>
            </a:extLst>
          </p:cNvPr>
          <p:cNvSpPr>
            <a:spLocks noGrp="1"/>
          </p:cNvSpPr>
          <p:nvPr>
            <p:ph type="title"/>
          </p:nvPr>
        </p:nvSpPr>
        <p:spPr>
          <a:xfrm>
            <a:off x="917228" y="506028"/>
            <a:ext cx="6291440" cy="1411550"/>
          </a:xfrm>
        </p:spPr>
        <p:txBody>
          <a:bodyPr>
            <a:noAutofit/>
          </a:bodyPr>
          <a:lstStyle/>
          <a:p>
            <a:pPr algn="l"/>
            <a:r>
              <a:rPr lang="en-US" sz="4400" dirty="0">
                <a:solidFill>
                  <a:schemeClr val="accent5">
                    <a:lumMod val="40000"/>
                    <a:lumOff val="60000"/>
                  </a:schemeClr>
                </a:solidFill>
              </a:rPr>
              <a:t>Demerits of existing system</a:t>
            </a:r>
            <a:endParaRPr lang="en-IN" sz="4400" dirty="0">
              <a:solidFill>
                <a:schemeClr val="accent5">
                  <a:lumMod val="40000"/>
                  <a:lumOff val="60000"/>
                </a:schemeClr>
              </a:solidFill>
            </a:endParaRPr>
          </a:p>
        </p:txBody>
      </p:sp>
      <p:pic>
        <p:nvPicPr>
          <p:cNvPr id="5" name="Content Placeholder 4">
            <a:extLst>
              <a:ext uri="{FF2B5EF4-FFF2-40B4-BE49-F238E27FC236}">
                <a16:creationId xmlns:a16="http://schemas.microsoft.com/office/drawing/2014/main" id="{D23E4953-3B39-41E7-8191-45A1C053565B}"/>
              </a:ext>
            </a:extLst>
          </p:cNvPr>
          <p:cNvPicPr>
            <a:picLocks noGrp="1" noChangeAspect="1"/>
          </p:cNvPicPr>
          <p:nvPr>
            <p:ph idx="1"/>
          </p:nvPr>
        </p:nvPicPr>
        <p:blipFill rotWithShape="1">
          <a:blip r:embed="rId2"/>
          <a:srcRect t="20960" b="48201"/>
          <a:stretch/>
        </p:blipFill>
        <p:spPr>
          <a:xfrm>
            <a:off x="7208668" y="1848775"/>
            <a:ext cx="4192218" cy="2654423"/>
          </a:xfrm>
          <a:prstGeom prst="rect">
            <a:avLst/>
          </a:prstGeom>
        </p:spPr>
      </p:pic>
      <p:sp>
        <p:nvSpPr>
          <p:cNvPr id="4" name="Text Placeholder 3">
            <a:extLst>
              <a:ext uri="{FF2B5EF4-FFF2-40B4-BE49-F238E27FC236}">
                <a16:creationId xmlns:a16="http://schemas.microsoft.com/office/drawing/2014/main" id="{AAD1B8FF-F4CE-4C5B-BF05-9372A0EA3F6E}"/>
              </a:ext>
            </a:extLst>
          </p:cNvPr>
          <p:cNvSpPr>
            <a:spLocks noGrp="1"/>
          </p:cNvSpPr>
          <p:nvPr>
            <p:ph type="body" sz="half" idx="2"/>
          </p:nvPr>
        </p:nvSpPr>
        <p:spPr>
          <a:xfrm>
            <a:off x="917228" y="2148396"/>
            <a:ext cx="5448061" cy="3642803"/>
          </a:xfrm>
        </p:spPr>
        <p:txBody>
          <a:bodyPr/>
          <a:lstStyle/>
          <a:p>
            <a:endParaRPr lang="en-IN" dirty="0">
              <a:effectLst/>
            </a:endParaRPr>
          </a:p>
          <a:p>
            <a:pPr marL="285750" lvl="0" indent="-285750" algn="l">
              <a:buFont typeface="Courier New" panose="02070309020205020404" pitchFamily="49" charset="0"/>
              <a:buChar char="o"/>
            </a:pPr>
            <a:r>
              <a:rPr lang="en-US" dirty="0">
                <a:effectLst/>
              </a:rPr>
              <a:t>Slow response about refunding</a:t>
            </a:r>
            <a:endParaRPr lang="en-IN" dirty="0">
              <a:effectLst/>
            </a:endParaRPr>
          </a:p>
          <a:p>
            <a:pPr marL="285750" lvl="0" indent="-285750" algn="l">
              <a:buFont typeface="Courier New" panose="02070309020205020404" pitchFamily="49" charset="0"/>
              <a:buChar char="o"/>
            </a:pPr>
            <a:r>
              <a:rPr lang="en-US" dirty="0">
                <a:effectLst/>
              </a:rPr>
              <a:t>High registration and service charge</a:t>
            </a:r>
            <a:endParaRPr lang="en-IN" dirty="0">
              <a:effectLst/>
            </a:endParaRPr>
          </a:p>
          <a:p>
            <a:pPr marL="285750" lvl="0" indent="-285750" algn="l">
              <a:buFont typeface="Courier New" panose="02070309020205020404" pitchFamily="49" charset="0"/>
              <a:buChar char="o"/>
            </a:pPr>
            <a:r>
              <a:rPr lang="en-US" dirty="0">
                <a:effectLst/>
              </a:rPr>
              <a:t>Troll free is not available for customer enquires</a:t>
            </a:r>
            <a:endParaRPr lang="en-IN" dirty="0">
              <a:effectLst/>
            </a:endParaRPr>
          </a:p>
          <a:p>
            <a:pPr marL="285750" lvl="0" indent="-285750" algn="l">
              <a:buFont typeface="Courier New" panose="02070309020205020404" pitchFamily="49" charset="0"/>
              <a:buChar char="o"/>
            </a:pPr>
            <a:r>
              <a:rPr lang="en-US" dirty="0">
                <a:effectLst/>
              </a:rPr>
              <a:t>Low quality customer service</a:t>
            </a:r>
            <a:endParaRPr lang="en-IN" dirty="0">
              <a:effectLst/>
            </a:endParaRPr>
          </a:p>
          <a:p>
            <a:endParaRPr lang="en-IN" dirty="0"/>
          </a:p>
        </p:txBody>
      </p:sp>
    </p:spTree>
    <p:extLst>
      <p:ext uri="{BB962C8B-B14F-4D97-AF65-F5344CB8AC3E}">
        <p14:creationId xmlns:p14="http://schemas.microsoft.com/office/powerpoint/2010/main" val="61929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4627-402B-44AD-BE6A-772855632B54}"/>
              </a:ext>
            </a:extLst>
          </p:cNvPr>
          <p:cNvSpPr>
            <a:spLocks noGrp="1"/>
          </p:cNvSpPr>
          <p:nvPr>
            <p:ph type="title"/>
          </p:nvPr>
        </p:nvSpPr>
        <p:spPr>
          <a:xfrm>
            <a:off x="917228" y="609600"/>
            <a:ext cx="5749902" cy="1041647"/>
          </a:xfrm>
        </p:spPr>
        <p:txBody>
          <a:bodyPr>
            <a:normAutofit/>
          </a:bodyPr>
          <a:lstStyle/>
          <a:p>
            <a:pPr algn="l"/>
            <a:r>
              <a:rPr lang="en-US" sz="4400" dirty="0">
                <a:solidFill>
                  <a:schemeClr val="accent5">
                    <a:lumMod val="40000"/>
                    <a:lumOff val="60000"/>
                  </a:schemeClr>
                </a:solidFill>
              </a:rPr>
              <a:t>Propose system</a:t>
            </a:r>
            <a:endParaRPr lang="en-IN" sz="4400" dirty="0">
              <a:solidFill>
                <a:schemeClr val="accent5">
                  <a:lumMod val="40000"/>
                  <a:lumOff val="60000"/>
                </a:schemeClr>
              </a:solidFill>
            </a:endParaRPr>
          </a:p>
        </p:txBody>
      </p:sp>
      <p:pic>
        <p:nvPicPr>
          <p:cNvPr id="5" name="Content Placeholder 4">
            <a:extLst>
              <a:ext uri="{FF2B5EF4-FFF2-40B4-BE49-F238E27FC236}">
                <a16:creationId xmlns:a16="http://schemas.microsoft.com/office/drawing/2014/main" id="{3F4218FE-D574-4726-B87F-5E14BC5DC955}"/>
              </a:ext>
            </a:extLst>
          </p:cNvPr>
          <p:cNvPicPr>
            <a:picLocks noGrp="1" noChangeAspect="1"/>
          </p:cNvPicPr>
          <p:nvPr>
            <p:ph idx="1"/>
          </p:nvPr>
        </p:nvPicPr>
        <p:blipFill rotWithShape="1">
          <a:blip r:embed="rId2"/>
          <a:srcRect b="7407"/>
          <a:stretch/>
        </p:blipFill>
        <p:spPr>
          <a:xfrm>
            <a:off x="6835775" y="1871660"/>
            <a:ext cx="4432300" cy="2460644"/>
          </a:xfrm>
          <a:prstGeom prst="rect">
            <a:avLst/>
          </a:prstGeom>
        </p:spPr>
      </p:pic>
      <p:sp>
        <p:nvSpPr>
          <p:cNvPr id="4" name="Text Placeholder 3">
            <a:extLst>
              <a:ext uri="{FF2B5EF4-FFF2-40B4-BE49-F238E27FC236}">
                <a16:creationId xmlns:a16="http://schemas.microsoft.com/office/drawing/2014/main" id="{D4B070DC-4140-407F-A589-C4C8B81937B1}"/>
              </a:ext>
            </a:extLst>
          </p:cNvPr>
          <p:cNvSpPr>
            <a:spLocks noGrp="1"/>
          </p:cNvSpPr>
          <p:nvPr>
            <p:ph type="body" sz="half" idx="2"/>
          </p:nvPr>
        </p:nvSpPr>
        <p:spPr>
          <a:xfrm>
            <a:off x="917228" y="2130642"/>
            <a:ext cx="5270508" cy="3660558"/>
          </a:xfrm>
        </p:spPr>
        <p:txBody>
          <a:bodyPr/>
          <a:lstStyle/>
          <a:p>
            <a:pPr marL="285750" lvl="0" indent="-285750" algn="l">
              <a:buFont typeface="Arial" panose="020B0604020202020204" pitchFamily="34" charset="0"/>
              <a:buChar char="•"/>
            </a:pPr>
            <a:r>
              <a:rPr lang="en-US" dirty="0">
                <a:effectLst/>
              </a:rPr>
              <a:t>We can eliminate the drawbacks by developing an application which will allow customers to register themselves and book tickets, cancel tickets or postpone or prepone travel dates with feasibility.</a:t>
            </a:r>
          </a:p>
          <a:p>
            <a:pPr marL="285750" lvl="0" indent="-285750" algn="l">
              <a:buFont typeface="Arial" panose="020B0604020202020204" pitchFamily="34" charset="0"/>
              <a:buChar char="•"/>
            </a:pPr>
            <a:r>
              <a:rPr lang="en-US" dirty="0">
                <a:effectLst/>
              </a:rPr>
              <a:t> Development of software in the given time.</a:t>
            </a:r>
            <a:endParaRPr lang="en-IN" dirty="0">
              <a:effectLst/>
            </a:endParaRPr>
          </a:p>
          <a:p>
            <a:pPr marL="285750" lvl="0" indent="-285750" algn="l">
              <a:buFont typeface="Arial" panose="020B0604020202020204" pitchFamily="34" charset="0"/>
              <a:buChar char="•"/>
            </a:pPr>
            <a:r>
              <a:rPr lang="en-US" dirty="0">
                <a:effectLst/>
              </a:rPr>
              <a:t>To create an effective and efficient application.</a:t>
            </a:r>
            <a:endParaRPr lang="en-IN" dirty="0">
              <a:effectLst/>
            </a:endParaRPr>
          </a:p>
          <a:p>
            <a:pPr marL="285750" indent="-285750" algn="l">
              <a:buFont typeface="Wingdings" panose="05000000000000000000" pitchFamily="2" charset="2"/>
              <a:buChar char="q"/>
            </a:pPr>
            <a:endParaRPr lang="en-IN" dirty="0"/>
          </a:p>
        </p:txBody>
      </p:sp>
    </p:spTree>
    <p:extLst>
      <p:ext uri="{BB962C8B-B14F-4D97-AF65-F5344CB8AC3E}">
        <p14:creationId xmlns:p14="http://schemas.microsoft.com/office/powerpoint/2010/main" val="227517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F1A2-65F7-440E-9797-F44FE965187A}"/>
              </a:ext>
            </a:extLst>
          </p:cNvPr>
          <p:cNvSpPr>
            <a:spLocks noGrp="1"/>
          </p:cNvSpPr>
          <p:nvPr>
            <p:ph type="title"/>
          </p:nvPr>
        </p:nvSpPr>
        <p:spPr>
          <a:xfrm>
            <a:off x="917228" y="609600"/>
            <a:ext cx="4436007" cy="828583"/>
          </a:xfrm>
        </p:spPr>
        <p:txBody>
          <a:bodyPr>
            <a:normAutofit/>
          </a:bodyPr>
          <a:lstStyle/>
          <a:p>
            <a:pPr algn="l"/>
            <a:r>
              <a:rPr lang="en-US" sz="4400" dirty="0">
                <a:solidFill>
                  <a:schemeClr val="accent5">
                    <a:lumMod val="40000"/>
                    <a:lumOff val="60000"/>
                  </a:schemeClr>
                </a:solidFill>
              </a:rPr>
              <a:t>advantages</a:t>
            </a:r>
            <a:endParaRPr lang="en-IN" sz="4400" dirty="0">
              <a:solidFill>
                <a:schemeClr val="accent5">
                  <a:lumMod val="40000"/>
                  <a:lumOff val="60000"/>
                </a:schemeClr>
              </a:solidFill>
            </a:endParaRPr>
          </a:p>
        </p:txBody>
      </p:sp>
      <p:sp>
        <p:nvSpPr>
          <p:cNvPr id="4" name="Text Placeholder 3">
            <a:extLst>
              <a:ext uri="{FF2B5EF4-FFF2-40B4-BE49-F238E27FC236}">
                <a16:creationId xmlns:a16="http://schemas.microsoft.com/office/drawing/2014/main" id="{94556F16-CD6D-4E60-9A28-3C3CFD537E50}"/>
              </a:ext>
            </a:extLst>
          </p:cNvPr>
          <p:cNvSpPr>
            <a:spLocks noGrp="1"/>
          </p:cNvSpPr>
          <p:nvPr>
            <p:ph type="body" sz="half" idx="2"/>
          </p:nvPr>
        </p:nvSpPr>
        <p:spPr>
          <a:xfrm>
            <a:off x="917228" y="1961966"/>
            <a:ext cx="5812046" cy="3829234"/>
          </a:xfrm>
        </p:spPr>
        <p:txBody>
          <a:bodyPr>
            <a:normAutofit/>
          </a:bodyPr>
          <a:lstStyle/>
          <a:p>
            <a:pPr marL="285750" lvl="0" indent="-285750" algn="l">
              <a:buFont typeface="Wingdings" panose="05000000000000000000" pitchFamily="2" charset="2"/>
              <a:buChar char="ü"/>
            </a:pPr>
            <a:r>
              <a:rPr lang="en-US" dirty="0">
                <a:effectLst/>
              </a:rPr>
              <a:t>Bus availability, bus number and bus drivers name will be displayed to the customers.</a:t>
            </a:r>
            <a:endParaRPr lang="en-IN" dirty="0">
              <a:effectLst/>
            </a:endParaRPr>
          </a:p>
          <a:p>
            <a:pPr marL="285750" lvl="0" indent="-285750" algn="l">
              <a:buFont typeface="Wingdings" panose="05000000000000000000" pitchFamily="2" charset="2"/>
              <a:buChar char="ü"/>
            </a:pPr>
            <a:r>
              <a:rPr lang="en-US" dirty="0">
                <a:effectLst/>
              </a:rPr>
              <a:t>Arrival and departure time will be displayed to the booked customers.</a:t>
            </a:r>
            <a:endParaRPr lang="en-IN" dirty="0">
              <a:effectLst/>
            </a:endParaRPr>
          </a:p>
          <a:p>
            <a:pPr marL="285750" lvl="0" indent="-285750" algn="l">
              <a:buFont typeface="Wingdings" panose="05000000000000000000" pitchFamily="2" charset="2"/>
              <a:buChar char="ü"/>
            </a:pPr>
            <a:r>
              <a:rPr lang="en-US" dirty="0">
                <a:effectLst/>
              </a:rPr>
              <a:t>Saves time.</a:t>
            </a:r>
            <a:endParaRPr lang="en-IN" dirty="0">
              <a:effectLst/>
            </a:endParaRPr>
          </a:p>
          <a:p>
            <a:endParaRPr lang="en-IN" dirty="0"/>
          </a:p>
        </p:txBody>
      </p:sp>
      <p:pic>
        <p:nvPicPr>
          <p:cNvPr id="11" name="Content Placeholder 10">
            <a:extLst>
              <a:ext uri="{FF2B5EF4-FFF2-40B4-BE49-F238E27FC236}">
                <a16:creationId xmlns:a16="http://schemas.microsoft.com/office/drawing/2014/main" id="{DB7B2602-D085-4582-B564-8B35C6D244A4}"/>
              </a:ext>
            </a:extLst>
          </p:cNvPr>
          <p:cNvPicPr>
            <a:picLocks noGrp="1" noChangeAspect="1"/>
          </p:cNvPicPr>
          <p:nvPr>
            <p:ph idx="1"/>
          </p:nvPr>
        </p:nvPicPr>
        <p:blipFill>
          <a:blip r:embed="rId2"/>
          <a:stretch>
            <a:fillRect/>
          </a:stretch>
        </p:blipFill>
        <p:spPr>
          <a:xfrm>
            <a:off x="9523568" y="1676330"/>
            <a:ext cx="2219008" cy="2134487"/>
          </a:xfrm>
          <a:prstGeom prst="rect">
            <a:avLst/>
          </a:prstGeom>
        </p:spPr>
      </p:pic>
      <p:pic>
        <p:nvPicPr>
          <p:cNvPr id="12" name="Picture 11">
            <a:extLst>
              <a:ext uri="{FF2B5EF4-FFF2-40B4-BE49-F238E27FC236}">
                <a16:creationId xmlns:a16="http://schemas.microsoft.com/office/drawing/2014/main" id="{A1CDFD79-D531-4758-87F5-482B63C1DE6E}"/>
              </a:ext>
            </a:extLst>
          </p:cNvPr>
          <p:cNvPicPr>
            <a:picLocks noChangeAspect="1"/>
          </p:cNvPicPr>
          <p:nvPr/>
        </p:nvPicPr>
        <p:blipFill>
          <a:blip r:embed="rId3"/>
          <a:stretch>
            <a:fillRect/>
          </a:stretch>
        </p:blipFill>
        <p:spPr>
          <a:xfrm>
            <a:off x="6619159" y="1777585"/>
            <a:ext cx="2447278" cy="1533322"/>
          </a:xfrm>
          <a:prstGeom prst="rect">
            <a:avLst/>
          </a:prstGeom>
        </p:spPr>
      </p:pic>
      <p:pic>
        <p:nvPicPr>
          <p:cNvPr id="13" name="Picture 12">
            <a:extLst>
              <a:ext uri="{FF2B5EF4-FFF2-40B4-BE49-F238E27FC236}">
                <a16:creationId xmlns:a16="http://schemas.microsoft.com/office/drawing/2014/main" id="{EFABCA4F-4355-4E04-BF88-B14F3DD07093}"/>
              </a:ext>
            </a:extLst>
          </p:cNvPr>
          <p:cNvPicPr>
            <a:picLocks noChangeAspect="1"/>
          </p:cNvPicPr>
          <p:nvPr/>
        </p:nvPicPr>
        <p:blipFill>
          <a:blip r:embed="rId4"/>
          <a:stretch>
            <a:fillRect/>
          </a:stretch>
        </p:blipFill>
        <p:spPr>
          <a:xfrm>
            <a:off x="9489726" y="4564030"/>
            <a:ext cx="2274363" cy="1438183"/>
          </a:xfrm>
          <a:prstGeom prst="rect">
            <a:avLst/>
          </a:prstGeom>
        </p:spPr>
      </p:pic>
      <p:pic>
        <p:nvPicPr>
          <p:cNvPr id="14" name="Picture 13">
            <a:extLst>
              <a:ext uri="{FF2B5EF4-FFF2-40B4-BE49-F238E27FC236}">
                <a16:creationId xmlns:a16="http://schemas.microsoft.com/office/drawing/2014/main" id="{A5A20137-2600-4807-813C-ADF4D1DC0589}"/>
              </a:ext>
            </a:extLst>
          </p:cNvPr>
          <p:cNvPicPr>
            <a:picLocks noChangeAspect="1"/>
          </p:cNvPicPr>
          <p:nvPr/>
        </p:nvPicPr>
        <p:blipFill>
          <a:blip r:embed="rId5"/>
          <a:stretch>
            <a:fillRect/>
          </a:stretch>
        </p:blipFill>
        <p:spPr>
          <a:xfrm>
            <a:off x="6619159" y="3757550"/>
            <a:ext cx="2272390" cy="2218031"/>
          </a:xfrm>
          <a:prstGeom prst="rect">
            <a:avLst/>
          </a:prstGeom>
        </p:spPr>
      </p:pic>
      <p:pic>
        <p:nvPicPr>
          <p:cNvPr id="15" name="Picture 14">
            <a:extLst>
              <a:ext uri="{FF2B5EF4-FFF2-40B4-BE49-F238E27FC236}">
                <a16:creationId xmlns:a16="http://schemas.microsoft.com/office/drawing/2014/main" id="{F4862B32-B6B7-4D85-9C5D-FD811A156A45}"/>
              </a:ext>
            </a:extLst>
          </p:cNvPr>
          <p:cNvPicPr>
            <a:picLocks noChangeAspect="1"/>
          </p:cNvPicPr>
          <p:nvPr/>
        </p:nvPicPr>
        <p:blipFill>
          <a:blip r:embed="rId6"/>
          <a:stretch>
            <a:fillRect/>
          </a:stretch>
        </p:blipFill>
        <p:spPr>
          <a:xfrm>
            <a:off x="3714750" y="3703191"/>
            <a:ext cx="2272390" cy="2272390"/>
          </a:xfrm>
          <a:prstGeom prst="rect">
            <a:avLst/>
          </a:prstGeom>
        </p:spPr>
      </p:pic>
    </p:spTree>
    <p:extLst>
      <p:ext uri="{BB962C8B-B14F-4D97-AF65-F5344CB8AC3E}">
        <p14:creationId xmlns:p14="http://schemas.microsoft.com/office/powerpoint/2010/main" val="4157845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69061-B3CB-41BD-B37D-6DB5750CD440}"/>
              </a:ext>
            </a:extLst>
          </p:cNvPr>
          <p:cNvSpPr>
            <a:spLocks noGrp="1"/>
          </p:cNvSpPr>
          <p:nvPr>
            <p:ph type="title"/>
          </p:nvPr>
        </p:nvSpPr>
        <p:spPr>
          <a:xfrm>
            <a:off x="917228" y="609600"/>
            <a:ext cx="5900822" cy="935115"/>
          </a:xfrm>
        </p:spPr>
        <p:txBody>
          <a:bodyPr>
            <a:normAutofit/>
          </a:bodyPr>
          <a:lstStyle/>
          <a:p>
            <a:pPr algn="l"/>
            <a:r>
              <a:rPr lang="en-US" sz="4400" dirty="0">
                <a:solidFill>
                  <a:schemeClr val="accent5">
                    <a:lumMod val="40000"/>
                    <a:lumOff val="60000"/>
                  </a:schemeClr>
                </a:solidFill>
              </a:rPr>
              <a:t>methodology</a:t>
            </a:r>
            <a:endParaRPr lang="en-IN" sz="4400" dirty="0">
              <a:solidFill>
                <a:schemeClr val="accent5">
                  <a:lumMod val="40000"/>
                  <a:lumOff val="60000"/>
                </a:schemeClr>
              </a:solidFill>
            </a:endParaRPr>
          </a:p>
        </p:txBody>
      </p:sp>
      <p:sp>
        <p:nvSpPr>
          <p:cNvPr id="4" name="Text Placeholder 3">
            <a:extLst>
              <a:ext uri="{FF2B5EF4-FFF2-40B4-BE49-F238E27FC236}">
                <a16:creationId xmlns:a16="http://schemas.microsoft.com/office/drawing/2014/main" id="{E2CE6390-EDE2-43AE-8E1F-B8FD9E44C48C}"/>
              </a:ext>
            </a:extLst>
          </p:cNvPr>
          <p:cNvSpPr>
            <a:spLocks noGrp="1"/>
          </p:cNvSpPr>
          <p:nvPr>
            <p:ph type="body" sz="half" idx="2"/>
          </p:nvPr>
        </p:nvSpPr>
        <p:spPr>
          <a:xfrm>
            <a:off x="1092810" y="1846556"/>
            <a:ext cx="5077171" cy="3838112"/>
          </a:xfrm>
        </p:spPr>
        <p:txBody>
          <a:bodyPr/>
          <a:lstStyle/>
          <a:p>
            <a:pPr algn="l"/>
            <a:r>
              <a:rPr lang="en-US" dirty="0"/>
              <a:t>The methodology used to design this automated system includes -</a:t>
            </a:r>
          </a:p>
          <a:p>
            <a:pPr marL="285750" indent="-285750" algn="l">
              <a:buFont typeface="Wingdings" panose="05000000000000000000" pitchFamily="2" charset="2"/>
              <a:buChar char="q"/>
            </a:pPr>
            <a:r>
              <a:rPr lang="en-US" dirty="0"/>
              <a:t>Add bus</a:t>
            </a:r>
          </a:p>
          <a:p>
            <a:pPr marL="285750" indent="-285750" algn="l">
              <a:buFont typeface="Wingdings" panose="05000000000000000000" pitchFamily="2" charset="2"/>
              <a:buChar char="q"/>
            </a:pPr>
            <a:r>
              <a:rPr lang="en-US" dirty="0"/>
              <a:t>Reserve seat</a:t>
            </a:r>
          </a:p>
          <a:p>
            <a:pPr marL="285750" indent="-285750" algn="l">
              <a:buFont typeface="Wingdings" panose="05000000000000000000" pitchFamily="2" charset="2"/>
              <a:buChar char="q"/>
            </a:pPr>
            <a:r>
              <a:rPr lang="en-US" dirty="0"/>
              <a:t>Show bus</a:t>
            </a:r>
          </a:p>
          <a:p>
            <a:pPr marL="285750" indent="-285750" algn="l">
              <a:buFont typeface="Wingdings" panose="05000000000000000000" pitchFamily="2" charset="2"/>
              <a:buChar char="q"/>
            </a:pPr>
            <a:r>
              <a:rPr lang="en-US" dirty="0"/>
              <a:t>Bus availability</a:t>
            </a:r>
            <a:endParaRPr lang="en-IN" dirty="0"/>
          </a:p>
        </p:txBody>
      </p:sp>
      <p:pic>
        <p:nvPicPr>
          <p:cNvPr id="5" name="Picture 4">
            <a:extLst>
              <a:ext uri="{FF2B5EF4-FFF2-40B4-BE49-F238E27FC236}">
                <a16:creationId xmlns:a16="http://schemas.microsoft.com/office/drawing/2014/main" id="{73E1F01E-5DAA-4277-998E-D59E9457842F}"/>
              </a:ext>
            </a:extLst>
          </p:cNvPr>
          <p:cNvPicPr>
            <a:picLocks noChangeAspect="1"/>
          </p:cNvPicPr>
          <p:nvPr/>
        </p:nvPicPr>
        <p:blipFill>
          <a:blip r:embed="rId2"/>
          <a:stretch>
            <a:fillRect/>
          </a:stretch>
        </p:blipFill>
        <p:spPr>
          <a:xfrm>
            <a:off x="6341431" y="1077157"/>
            <a:ext cx="5250494" cy="3143250"/>
          </a:xfrm>
          <a:prstGeom prst="rect">
            <a:avLst/>
          </a:prstGeom>
          <a:blipFill>
            <a:blip r:embed="rId3">
              <a:alphaModFix amt="35000"/>
            </a:blip>
            <a:tile tx="0" ty="0" sx="100000" sy="100000" flip="none" algn="tl"/>
          </a:blipFill>
        </p:spPr>
      </p:pic>
    </p:spTree>
    <p:extLst>
      <p:ext uri="{BB962C8B-B14F-4D97-AF65-F5344CB8AC3E}">
        <p14:creationId xmlns:p14="http://schemas.microsoft.com/office/powerpoint/2010/main" val="1732489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73E4-A588-4125-8AC5-85BC6CEA942A}"/>
              </a:ext>
            </a:extLst>
          </p:cNvPr>
          <p:cNvSpPr>
            <a:spLocks noGrp="1"/>
          </p:cNvSpPr>
          <p:nvPr>
            <p:ph type="title"/>
          </p:nvPr>
        </p:nvSpPr>
        <p:spPr>
          <a:xfrm>
            <a:off x="917228" y="180976"/>
            <a:ext cx="9309848" cy="1263654"/>
          </a:xfrm>
        </p:spPr>
        <p:txBody>
          <a:bodyPr>
            <a:normAutofit/>
          </a:bodyPr>
          <a:lstStyle/>
          <a:p>
            <a:r>
              <a:rPr lang="en-US" sz="4400" dirty="0">
                <a:solidFill>
                  <a:schemeClr val="accent5">
                    <a:lumMod val="40000"/>
                    <a:lumOff val="60000"/>
                  </a:schemeClr>
                </a:solidFill>
              </a:rPr>
              <a:t>Architectural diagram</a:t>
            </a:r>
            <a:endParaRPr lang="en-IN" sz="4400" dirty="0">
              <a:solidFill>
                <a:schemeClr val="accent5">
                  <a:lumMod val="40000"/>
                  <a:lumOff val="60000"/>
                </a:schemeClr>
              </a:solidFill>
            </a:endParaRPr>
          </a:p>
        </p:txBody>
      </p:sp>
      <p:pic>
        <p:nvPicPr>
          <p:cNvPr id="1026" name="Picture 2">
            <a:extLst>
              <a:ext uri="{FF2B5EF4-FFF2-40B4-BE49-F238E27FC236}">
                <a16:creationId xmlns:a16="http://schemas.microsoft.com/office/drawing/2014/main" id="{0E1AD9A5-1341-4650-8114-4C4C2EE39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1981200"/>
            <a:ext cx="2790825" cy="19194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FF9A931-F7CA-451A-92ED-E0B49D0567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31106"/>
            <a:ext cx="2971800" cy="1921694"/>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AFADCB19-FBE5-47AA-8A68-9821FFB8E5DF}"/>
              </a:ext>
            </a:extLst>
          </p:cNvPr>
          <p:cNvSpPr/>
          <p:nvPr/>
        </p:nvSpPr>
        <p:spPr>
          <a:xfrm>
            <a:off x="4710113" y="2702718"/>
            <a:ext cx="1314449" cy="461963"/>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pic>
        <p:nvPicPr>
          <p:cNvPr id="7" name="Picture 6">
            <a:extLst>
              <a:ext uri="{FF2B5EF4-FFF2-40B4-BE49-F238E27FC236}">
                <a16:creationId xmlns:a16="http://schemas.microsoft.com/office/drawing/2014/main" id="{DBFB11C5-7045-47BF-8591-4E8C484626D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0113" y="4422770"/>
            <a:ext cx="4357687" cy="2073204"/>
          </a:xfrm>
          <a:prstGeom prst="rect">
            <a:avLst/>
          </a:prstGeom>
          <a:noFill/>
          <a:ln>
            <a:noFill/>
          </a:ln>
        </p:spPr>
      </p:pic>
      <p:sp>
        <p:nvSpPr>
          <p:cNvPr id="4" name="TextBox 3">
            <a:extLst>
              <a:ext uri="{FF2B5EF4-FFF2-40B4-BE49-F238E27FC236}">
                <a16:creationId xmlns:a16="http://schemas.microsoft.com/office/drawing/2014/main" id="{2DAD4A54-6807-4123-B68A-1CB40C2950CB}"/>
              </a:ext>
            </a:extLst>
          </p:cNvPr>
          <p:cNvSpPr txBox="1"/>
          <p:nvPr/>
        </p:nvSpPr>
        <p:spPr>
          <a:xfrm>
            <a:off x="2686050" y="5274706"/>
            <a:ext cx="1952625" cy="646331"/>
          </a:xfrm>
          <a:prstGeom prst="rect">
            <a:avLst/>
          </a:prstGeom>
          <a:noFill/>
        </p:spPr>
        <p:txBody>
          <a:bodyPr wrap="square" rtlCol="0">
            <a:spAutoFit/>
          </a:bodyPr>
          <a:lstStyle/>
          <a:p>
            <a:r>
              <a:rPr lang="en-IN" dirty="0"/>
              <a:t>WATERFALL MODEL:</a:t>
            </a:r>
          </a:p>
        </p:txBody>
      </p:sp>
    </p:spTree>
    <p:extLst>
      <p:ext uri="{BB962C8B-B14F-4D97-AF65-F5344CB8AC3E}">
        <p14:creationId xmlns:p14="http://schemas.microsoft.com/office/powerpoint/2010/main" val="27403750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152</TotalTime>
  <Words>497</Words>
  <Application>Microsoft Office PowerPoint</Application>
  <PresentationFormat>Widescreen</PresentationFormat>
  <Paragraphs>68</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Damask</vt:lpstr>
      <vt:lpstr>VIDYA VIKAS INSTITUTE OF ENGINEERING AND TECHNOLOGY</vt:lpstr>
      <vt:lpstr>CONTENTS</vt:lpstr>
      <vt:lpstr>ABSTRACT</vt:lpstr>
      <vt:lpstr>Existing system</vt:lpstr>
      <vt:lpstr>Demerits of existing system</vt:lpstr>
      <vt:lpstr>Propose system</vt:lpstr>
      <vt:lpstr>advantages</vt:lpstr>
      <vt:lpstr>methodology</vt:lpstr>
      <vt:lpstr>Architectural diagram</vt:lpstr>
      <vt:lpstr>USE-CASE DIAGRAM</vt:lpstr>
      <vt:lpstr>System requirements</vt:lpstr>
      <vt:lpstr>CONCLUSION</vt:lpstr>
      <vt:lpstr>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VIDYA VIKAS INSTITUTE OF ENGINEERING AND TECHNOLOGY</dc:title>
  <dc:creator>Preethi G</dc:creator>
  <cp:lastModifiedBy>preethi4148@gmail.com</cp:lastModifiedBy>
  <cp:revision>16</cp:revision>
  <dcterms:created xsi:type="dcterms:W3CDTF">2020-03-05T16:20:45Z</dcterms:created>
  <dcterms:modified xsi:type="dcterms:W3CDTF">2020-06-07T08:10:22Z</dcterms:modified>
</cp:coreProperties>
</file>